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10" Type="http://schemas.openxmlformats.org/officeDocument/2006/relationships/image" Target="../media/image6.jpg"/><Relationship Id="rId9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.jpg"/><Relationship Id="rId7" Type="http://schemas.openxmlformats.org/officeDocument/2006/relationships/image" Target="../media/image15.jpg"/><Relationship Id="rId8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"/>
            <a:ext cx="3684896" cy="615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3802" y="0"/>
            <a:ext cx="2552595" cy="317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5663" y="0"/>
            <a:ext cx="4356337" cy="224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78413" y="-1"/>
            <a:ext cx="3255810" cy="491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6474" y="4904664"/>
            <a:ext cx="371137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75206" y="3398293"/>
            <a:ext cx="2320913" cy="345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12708" y="2174188"/>
            <a:ext cx="3207618" cy="468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34223" y="2174188"/>
            <a:ext cx="3457777" cy="468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ctrTitle"/>
          </p:nvPr>
        </p:nvSpPr>
        <p:spPr>
          <a:xfrm>
            <a:off x="232228" y="531393"/>
            <a:ext cx="6223163" cy="36407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sr-Cyrl-RS" sz="4800">
                <a:latin typeface="Arial"/>
                <a:ea typeface="Arial"/>
                <a:cs typeface="Arial"/>
                <a:sym typeface="Arial"/>
              </a:rPr>
              <a:t>Зашто да твој избор буде предмет уметност и дизајн?</a:t>
            </a:r>
            <a:endParaRPr b="1"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>
            <p:ph idx="1" type="subTitle"/>
          </p:nvPr>
        </p:nvSpPr>
        <p:spPr>
          <a:xfrm>
            <a:off x="268729" y="5630132"/>
            <a:ext cx="9144000" cy="134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sr-Cyrl-RS" sz="4400">
                <a:latin typeface="Arial"/>
                <a:ea typeface="Arial"/>
                <a:cs typeface="Arial"/>
                <a:sym typeface="Arial"/>
              </a:rPr>
              <a:t>Можда...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9309" y="204716"/>
            <a:ext cx="5019778" cy="644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sr-Cyrl-RS">
                <a:latin typeface="Arial"/>
                <a:ea typeface="Arial"/>
                <a:cs typeface="Arial"/>
                <a:sym typeface="Arial"/>
              </a:rPr>
              <a:t>Можда баш зато што је све тања линија између кича и уметности...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332" y="1944519"/>
            <a:ext cx="6115904" cy="427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sr-Cyrl-RS">
                <a:latin typeface="Arial"/>
                <a:ea typeface="Arial"/>
                <a:cs typeface="Arial"/>
                <a:sym typeface="Arial"/>
              </a:rPr>
              <a:t>Али и зато што...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Cyrl-RS">
                <a:latin typeface="Arial"/>
                <a:ea typeface="Arial"/>
                <a:cs typeface="Arial"/>
                <a:sym typeface="Arial"/>
              </a:rPr>
              <a:t>Зато што је све више бесмисла, а све мање смила...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Cyrl-RS">
                <a:latin typeface="Arial"/>
                <a:ea typeface="Arial"/>
                <a:cs typeface="Arial"/>
                <a:sym typeface="Arial"/>
              </a:rPr>
              <a:t>Зато што је лепо истражити своје могућности и своју креативност...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Cyrl-RS">
                <a:latin typeface="Arial"/>
                <a:ea typeface="Arial"/>
                <a:cs typeface="Arial"/>
                <a:sym typeface="Arial"/>
              </a:rPr>
              <a:t>Зато што је добро радити у тиму и бити усмерен на заједничке пројекте...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Cyrl-RS">
                <a:latin typeface="Arial"/>
                <a:ea typeface="Arial"/>
                <a:cs typeface="Arial"/>
                <a:sym typeface="Arial"/>
              </a:rPr>
              <a:t>Рад на овом предмету крупан је изазов како за ученике, тако и за професоре...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Cyrl-RS">
                <a:latin typeface="Arial"/>
                <a:ea typeface="Arial"/>
                <a:cs typeface="Arial"/>
                <a:sym typeface="Arial"/>
              </a:rPr>
              <a:t>Велики је изазов дружити се, сарађивати и стварати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55955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sr-Cyrl-RS">
                <a:latin typeface="Arial"/>
                <a:ea typeface="Arial"/>
                <a:cs typeface="Arial"/>
                <a:sym typeface="Arial"/>
              </a:rPr>
              <a:t>Важно је да знате...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693886" y="1325563"/>
            <a:ext cx="3862317" cy="467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Cyrl-RS">
                <a:latin typeface="Arial"/>
                <a:ea typeface="Arial"/>
                <a:cs typeface="Arial"/>
                <a:sym typeface="Arial"/>
              </a:rPr>
              <a:t>Најдрагоценија вредност јесте </a:t>
            </a:r>
            <a:r>
              <a:rPr lang="sr-Cyrl-RS" sz="3200">
                <a:latin typeface="Arial"/>
                <a:ea typeface="Arial"/>
                <a:cs typeface="Arial"/>
                <a:sym typeface="Arial"/>
              </a:rPr>
              <a:t>оригиналност</a:t>
            </a:r>
            <a:r>
              <a:rPr lang="sr-Cyrl-RS">
                <a:latin typeface="Arial"/>
                <a:ea typeface="Arial"/>
                <a:cs typeface="Arial"/>
                <a:sym typeface="Arial"/>
              </a:rPr>
              <a:t>, јединственост, непоновљивост!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0530" y="218364"/>
            <a:ext cx="48006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558" y="3688983"/>
            <a:ext cx="5472752" cy="278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sr-Cyrl-RS" sz="3600">
                <a:latin typeface="Arial"/>
                <a:ea typeface="Arial"/>
                <a:cs typeface="Arial"/>
                <a:sym typeface="Arial"/>
              </a:rPr>
              <a:t>Када изађемо из једноличног понашања и размишљања, када будемо своји, пронаћићемо и успех!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sr-Cyrl-RS" sz="3600">
                <a:latin typeface="Arial"/>
                <a:ea typeface="Arial"/>
                <a:cs typeface="Arial"/>
                <a:sym typeface="Arial"/>
              </a:rPr>
              <a:t>Када је руски сликар Карл Бријулов, поправио мало слику свом ученику, он је изненађено рекао: „ Само сте мало дотакли и све се променило“.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272143" y="5149396"/>
            <a:ext cx="7536542" cy="264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sr-Cyrl-RS" sz="4000">
                <a:latin typeface="Arial"/>
                <a:ea typeface="Arial"/>
                <a:cs typeface="Arial"/>
                <a:sym typeface="Arial"/>
              </a:rPr>
              <a:t>„Уметност почиње управо тамо где почиње нијанса“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38331" y="1331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sr-Cyrl-RS">
                <a:latin typeface="Arial"/>
                <a:ea typeface="Arial"/>
                <a:cs typeface="Arial"/>
                <a:sym typeface="Arial"/>
              </a:rPr>
              <a:t>Овај празан простор чека твоју креативност и инспирацију...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360" y="1877697"/>
            <a:ext cx="9695543" cy="4690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3736602" y="1091821"/>
            <a:ext cx="3692897" cy="576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sr-Cyrl-RS">
                <a:latin typeface="Arial"/>
                <a:ea typeface="Arial"/>
                <a:cs typeface="Arial"/>
                <a:sym typeface="Arial"/>
              </a:rPr>
              <a:t>Одабери да истражујеш, анимацију, дизајн и звук, да мењаш и ствараш, да са циљем предлажеш, комуницираш у друштву са  једне боље, лепше и креативније тачке.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0" y="0"/>
            <a:ext cx="4762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124" y="882106"/>
            <a:ext cx="3586479" cy="469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